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71" r:id="rId5"/>
    <p:sldId id="263" r:id="rId6"/>
    <p:sldId id="266" r:id="rId7"/>
    <p:sldId id="258" r:id="rId8"/>
    <p:sldId id="267" r:id="rId9"/>
    <p:sldId id="259" r:id="rId10"/>
    <p:sldId id="260" r:id="rId11"/>
    <p:sldId id="261" r:id="rId12"/>
    <p:sldId id="262" r:id="rId13"/>
    <p:sldId id="264" r:id="rId14"/>
    <p:sldId id="270" r:id="rId15"/>
    <p:sldId id="265" r:id="rId16"/>
    <p:sldId id="268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>
        <p:scale>
          <a:sx n="85" d="100"/>
          <a:sy n="85" d="100"/>
        </p:scale>
        <p:origin x="48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7BB6D0-16EF-9F47-958F-9B38CD8989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4941CA-66B5-5EC0-4ED7-70BCD43CB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B3C6E3B-89A0-CACA-99E8-87B925A56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6F4F-190D-49D0-8E96-2B2D073C3F26}" type="datetimeFigureOut">
              <a:rPr lang="de-AT" smtClean="0"/>
              <a:t>09.01.2024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7CAC74-9FE9-DA1F-4525-344B0929C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6DA1AE-772C-460D-8CE0-9347E7A43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C34D-3E26-4A36-9792-5390E1695B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83394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8EA0CE-0091-E848-9103-F87DB9C61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F96F948-2E65-52BA-7471-0E222D0F4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9591A3-8D36-F1CC-1E6F-67FFAFAA8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6F4F-190D-49D0-8E96-2B2D073C3F26}" type="datetimeFigureOut">
              <a:rPr lang="de-AT" smtClean="0"/>
              <a:t>09.01.2024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871098-BA00-0E7A-4B80-48E73F197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F341265-9241-2D75-C4D9-1B186238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C34D-3E26-4A36-9792-5390E1695B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90476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B60B102-B01E-50C3-2274-8D647FEE95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9FE482B-FAD0-B006-88D2-D637CD578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BCE741F-53B5-9D81-D11A-F6108406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6F4F-190D-49D0-8E96-2B2D073C3F26}" type="datetimeFigureOut">
              <a:rPr lang="de-AT" smtClean="0"/>
              <a:t>09.01.2024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34A103-B6C1-DABF-F8F4-ED62614BE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3776316-39B8-D4D2-EC6E-AED8CC39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C34D-3E26-4A36-9792-5390E1695B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6426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0A29C6-C1CC-77EE-414B-46B005DF2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187159-BCF5-40C6-E726-BC3F8980E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16922E-AF59-4017-45E7-64B1987DB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6F4F-190D-49D0-8E96-2B2D073C3F26}" type="datetimeFigureOut">
              <a:rPr lang="de-AT" smtClean="0"/>
              <a:t>09.01.2024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35FEF5-3553-68FA-34C3-DCD6FF36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5F7056-1348-3331-B919-604D44919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C34D-3E26-4A36-9792-5390E1695B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78114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F3E837-E088-1E84-E439-0B016466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CBA19E1-F27A-95D4-D71F-51B49ECB7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BA4277-2BBD-52DA-E1D6-A2900259E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6F4F-190D-49D0-8E96-2B2D073C3F26}" type="datetimeFigureOut">
              <a:rPr lang="de-AT" smtClean="0"/>
              <a:t>09.01.2024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E488C2-744F-DEED-A3B5-A7CB77F56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CA90D1-E275-DE65-F738-B421C2897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C34D-3E26-4A36-9792-5390E1695B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3452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64113B-06FE-E946-B083-0B8BC55FE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9148DF-8EA6-4B3E-2DD0-F39DE10D3F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C4F6DEB-6881-42C9-DF04-7B17EB527C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399032-328B-486C-AF3F-93183E92B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6F4F-190D-49D0-8E96-2B2D073C3F26}" type="datetimeFigureOut">
              <a:rPr lang="de-AT" smtClean="0"/>
              <a:t>09.01.2024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C5D9E9D-EF77-228E-AE8F-C344E57AD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37B7F1D-D17F-36CA-3DE9-226F82CEC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C34D-3E26-4A36-9792-5390E1695B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66265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D2BB2-7678-E00E-6747-12DE74F3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21CF6D-BD1A-2CCB-F7E9-6D6FA89FD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186E9D3-4344-DB30-41C7-C846C7A42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A90AAE5-22FF-6427-1ED6-1F55A9F2E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D7F529C-D2F5-A68D-3C2A-A9BAF36993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246FC62-E97D-AB60-187D-2AA671732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6F4F-190D-49D0-8E96-2B2D073C3F26}" type="datetimeFigureOut">
              <a:rPr lang="de-AT" smtClean="0"/>
              <a:t>09.01.2024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210C2CE-3B5B-0F3A-BE41-A3022AF23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8C1672B-AB55-F015-E985-6531DAE29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C34D-3E26-4A36-9792-5390E1695B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66495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8E44A5-BB99-E492-A0FB-F32F97B1E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22E38E-2754-657A-8024-D8301DD7B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6F4F-190D-49D0-8E96-2B2D073C3F26}" type="datetimeFigureOut">
              <a:rPr lang="de-AT" smtClean="0"/>
              <a:t>09.01.2024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4F5C23-5A1B-B0E8-160E-87A1B7EA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2DD355-7061-6A2E-0F18-EBAB3A3C6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C34D-3E26-4A36-9792-5390E1695B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60239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C448E78-9FE5-5F89-3B73-3DFB36DEA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6F4F-190D-49D0-8E96-2B2D073C3F26}" type="datetimeFigureOut">
              <a:rPr lang="de-AT" smtClean="0"/>
              <a:t>09.01.2024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3325662-0E23-21DC-64A6-AA01B6814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0EB57B-8733-4DA0-62D3-617BBF0D1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C34D-3E26-4A36-9792-5390E1695B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19974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D2A006-4498-8AAF-2947-75614FCD5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250E55-A773-3F7B-4694-D8CFD50EF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D69F0EE-E3B8-77EF-0BF7-BD87092D2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C671951-8436-E397-5C74-BF1630E78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6F4F-190D-49D0-8E96-2B2D073C3F26}" type="datetimeFigureOut">
              <a:rPr lang="de-AT" smtClean="0"/>
              <a:t>09.01.2024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EAC2DCB-4BAB-7271-731B-2F7F572A4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270E38A-27B8-42A4-AACD-17BD15EE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C34D-3E26-4A36-9792-5390E1695B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62762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A5E882-928E-0BEA-F21A-41ED37469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C993990-1C4E-4942-3C45-3AECCD08D5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4334961-6BB4-A6F8-8EBD-BB9FEBA57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8E2CD74-A62F-7BFA-E671-AC12A72F3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6F4F-190D-49D0-8E96-2B2D073C3F26}" type="datetimeFigureOut">
              <a:rPr lang="de-AT" smtClean="0"/>
              <a:t>09.01.2024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D9EBFCF-D867-A98E-01A4-BB0978ACA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D7DA86A-10FA-9019-C290-D5A585C6D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C34D-3E26-4A36-9792-5390E1695B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75173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5B78FD6-3454-FF9B-C72C-161CD435A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14940A-327D-1CF4-588E-AE1A5AC2A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21CB10-5D15-2EFF-5087-46C8CE7986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F6F4F-190D-49D0-8E96-2B2D073C3F26}" type="datetimeFigureOut">
              <a:rPr lang="de-AT" smtClean="0"/>
              <a:t>09.01.2024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18AFF9-F1DF-92A9-EA70-3A3CE4F21F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255BDE-BE8E-0678-5090-C53C7207D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EC34D-3E26-4A36-9792-5390E1695B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87901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49DF07-B91C-9B3E-D750-10C5E9A37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6518" y="600250"/>
            <a:ext cx="9618964" cy="1744652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de-AT" b="1" dirty="0"/>
              <a:t>Herzlich willkommen zum Tag der offenen Tür an der</a:t>
            </a:r>
            <a:endParaRPr lang="de-AT" dirty="0"/>
          </a:p>
        </p:txBody>
      </p:sp>
      <p:pic>
        <p:nvPicPr>
          <p:cNvPr id="4" name="Grafik 3" descr="page1image53443616">
            <a:extLst>
              <a:ext uri="{FF2B5EF4-FFF2-40B4-BE49-F238E27FC236}">
                <a16:creationId xmlns:a16="http://schemas.microsoft.com/office/drawing/2014/main" id="{618C55B3-F62C-DF77-12F9-875A1E51207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540" y="2438985"/>
            <a:ext cx="4642919" cy="3133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38919CE-55F8-86FD-E786-F93DC3AB5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5" y="2690233"/>
            <a:ext cx="3657464" cy="17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ECBC0A9-4FEA-7561-BB79-EE59660F1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400" y="2690233"/>
            <a:ext cx="3129530" cy="1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4A4C661-162D-C607-9F6B-20B917643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23" y="4548594"/>
            <a:ext cx="1978947" cy="176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C81A6C2-983B-08B5-9F15-6085101EA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400" y="4548595"/>
            <a:ext cx="3129531" cy="176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045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791366-7D9B-126F-9829-0336F7C8B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0099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de-AT" b="1" dirty="0"/>
              <a:t>Angebote für Schüler:innen</a:t>
            </a:r>
            <a:br>
              <a:rPr lang="de-AT" b="1" dirty="0"/>
            </a:br>
            <a:r>
              <a:rPr lang="de-AT" sz="2700" b="1" dirty="0"/>
              <a:t>Module zur freien Wahl zur Vertiefung von Interessen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A20F9C-CEE6-21AE-2D2E-8D5453A2B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6115"/>
            <a:ext cx="7206276" cy="318076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English </a:t>
            </a:r>
            <a:r>
              <a:rPr lang="de-DE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advanced</a:t>
            </a:r>
            <a:r>
              <a:rPr lang="de-D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de-DE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earners</a:t>
            </a:r>
            <a:br>
              <a:rPr lang="de-D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Inhalte:</a:t>
            </a:r>
            <a:br>
              <a:rPr lang="de-A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Vertiefung der englischen Sprache</a:t>
            </a:r>
            <a:b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Kennenlernen britischer und amerikanische Traditionen</a:t>
            </a:r>
            <a:b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Wortschatzerweiterung für den Alltag</a:t>
            </a:r>
            <a:b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Spielerisches Lernen</a:t>
            </a:r>
            <a:b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Exkursionen, z.B. Englisches Theater in Linz oder Wien</a:t>
            </a:r>
            <a:endParaRPr lang="de-A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36433CE-4A2E-7354-A7D2-1D7640EA2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621260"/>
            <a:ext cx="2634510" cy="197588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947F149-DE41-CD35-F436-EEA8AEAB3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983" y="1747457"/>
            <a:ext cx="3197595" cy="239819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77987E4-756D-6F9D-07E1-7B03255F8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674" y="4335048"/>
            <a:ext cx="3016126" cy="226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3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791366-7D9B-126F-9829-0336F7C8B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0099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de-AT" b="1" dirty="0"/>
              <a:t>Angebote für Schüler:innen</a:t>
            </a:r>
            <a:br>
              <a:rPr lang="de-AT" b="1" dirty="0"/>
            </a:br>
            <a:r>
              <a:rPr lang="de-AT" sz="2700" b="1" dirty="0"/>
              <a:t>Module zur freien Wahl zur Vertiefung von Interessen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A20F9C-CEE6-21AE-2D2E-8D5453A2B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6115"/>
            <a:ext cx="10515600" cy="489176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A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MINT</a:t>
            </a:r>
            <a:br>
              <a:rPr lang="de-A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A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Inhalte:</a:t>
            </a:r>
            <a:br>
              <a:rPr lang="de-A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Programmieren mit Microbits</a:t>
            </a:r>
            <a:b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Programmieren mit Scratch (Animationen, Videos)</a:t>
            </a:r>
            <a:b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Programmieren mit Mindstorms (Roboter)</a:t>
            </a:r>
            <a:b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Roboterbau</a:t>
            </a:r>
            <a:b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</a:t>
            </a:r>
            <a:r>
              <a:rPr lang="de-AT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Microbit</a:t>
            </a:r>
            <a: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Drohne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EA06270-BC59-F143-572E-1F6193C63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9"/>
          <a:stretch/>
        </p:blipFill>
        <p:spPr>
          <a:xfrm>
            <a:off x="7612520" y="1862459"/>
            <a:ext cx="3691260" cy="413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32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791366-7D9B-126F-9829-0336F7C8B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0099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de-AT" b="1" dirty="0"/>
              <a:t>Angebote für Schüler:innen</a:t>
            </a:r>
            <a:br>
              <a:rPr lang="de-AT" b="1" dirty="0"/>
            </a:br>
            <a:r>
              <a:rPr lang="de-AT" sz="2700" b="1" dirty="0"/>
              <a:t>Module zur freien Wahl zur Vertiefung von Interessen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A20F9C-CEE6-21AE-2D2E-8D5453A2B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6115"/>
            <a:ext cx="10515600" cy="489176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AT" sz="2400" b="1" dirty="0">
                <a:latin typeface="Calibri" panose="020F0502020204030204" pitchFamily="34" charset="0"/>
                <a:ea typeface="Calibri" panose="020F0502020204030204" pitchFamily="34" charset="0"/>
              </a:rPr>
              <a:t>Technisches Werken</a:t>
            </a:r>
            <a:br>
              <a:rPr lang="de-AT" sz="24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</a:rPr>
              <a:t>- </a:t>
            </a:r>
            <a: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Die Prinzipien der Mechanik werden an selbst gebauten Objekten erfahren/ erlernt. </a:t>
            </a:r>
            <a:b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</a:rPr>
              <a:t>- Reparaturarbeiten im Schulgebäude.</a:t>
            </a:r>
            <a:b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Das Schulgebäude/ der Schulalltag soll dadurch bereichert werden.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B260973-1C92-0887-7EA4-20B6D1973A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3"/>
          <a:stretch/>
        </p:blipFill>
        <p:spPr>
          <a:xfrm>
            <a:off x="838200" y="3786626"/>
            <a:ext cx="2277937" cy="261978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3B4207E-3DA6-E94C-2FB7-B38E9AD21A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4"/>
          <a:stretch/>
        </p:blipFill>
        <p:spPr>
          <a:xfrm>
            <a:off x="9295466" y="3786626"/>
            <a:ext cx="2287743" cy="261978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5230074-27A7-C92D-A391-E31FF8181C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16" r="-1"/>
          <a:stretch/>
        </p:blipFill>
        <p:spPr>
          <a:xfrm>
            <a:off x="4905719" y="3786626"/>
            <a:ext cx="2380561" cy="261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01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791366-7D9B-126F-9829-0336F7C8B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0099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de-AT" b="1" dirty="0"/>
              <a:t>So finden Sie uns im </a:t>
            </a:r>
            <a:r>
              <a:rPr lang="de-AT" b="1" dirty="0" err="1"/>
              <a:t>www</a:t>
            </a:r>
            <a:endParaRPr lang="de-AT" sz="27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A20F9C-CEE6-21AE-2D2E-8D5453A2B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6115"/>
            <a:ext cx="10581412" cy="4919741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e-AT" sz="24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br>
              <a:rPr lang="de-AT" sz="2400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AT" sz="2400" b="1" dirty="0">
                <a:latin typeface="Calibri" panose="020F0502020204030204" pitchFamily="34" charset="0"/>
                <a:ea typeface="Calibri" panose="020F0502020204030204" pitchFamily="34" charset="0"/>
              </a:rPr>
              <a:t>         </a:t>
            </a:r>
            <a:r>
              <a:rPr lang="de-AT" sz="4800" dirty="0">
                <a:latin typeface="Calibri" panose="020F0502020204030204" pitchFamily="34" charset="0"/>
                <a:ea typeface="Calibri" panose="020F0502020204030204" pitchFamily="34" charset="0"/>
              </a:rPr>
              <a:t>www.ms14linz.at</a:t>
            </a:r>
            <a:br>
              <a:rPr lang="de-AT" sz="48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de-AT" sz="48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AT" sz="4800" dirty="0">
                <a:latin typeface="Calibri" panose="020F0502020204030204" pitchFamily="34" charset="0"/>
                <a:ea typeface="Calibri" panose="020F0502020204030204" pitchFamily="34" charset="0"/>
              </a:rPr>
              <a:t>      mittelschule14linz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e-AT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e-AT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26" name="Picture 2" descr="Instagram – Wikipedia">
            <a:extLst>
              <a:ext uri="{FF2B5EF4-FFF2-40B4-BE49-F238E27FC236}">
                <a16:creationId xmlns:a16="http://schemas.microsoft.com/office/drawing/2014/main" id="{0A01373C-BC0A-7D6A-1597-14ACBBC03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638" y="4033341"/>
            <a:ext cx="1158544" cy="115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BA8B22D-F7EF-10CC-E148-A7B3A979F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25" y="2339866"/>
            <a:ext cx="1300990" cy="130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460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791366-7D9B-126F-9829-0336F7C8B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0099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de-AT" b="1" dirty="0"/>
              <a:t>Anmeldung</a:t>
            </a:r>
            <a:endParaRPr lang="de-AT" sz="2700" b="1" dirty="0"/>
          </a:p>
        </p:txBody>
      </p:sp>
      <p:pic>
        <p:nvPicPr>
          <p:cNvPr id="2050" name="Picture 2" descr="Schulanmeldung 2022/23 von Montag, den 24.10. bis Mittwoch, den 26.10.2022  - Gemeinschaftsgrundschule Innenstadt Wesel">
            <a:extLst>
              <a:ext uri="{FF2B5EF4-FFF2-40B4-BE49-F238E27FC236}">
                <a16:creationId xmlns:a16="http://schemas.microsoft.com/office/drawing/2014/main" id="{D55BDA65-3BD8-BFED-9028-5CAF7A646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0874">
            <a:off x="7826921" y="3364839"/>
            <a:ext cx="3618989" cy="246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A20F9C-CEE6-21AE-2D2E-8D5453A2B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6116"/>
            <a:ext cx="10458450" cy="489176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e-AT" sz="24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AT" sz="2400" b="1" dirty="0">
                <a:latin typeface="Calibri" panose="020F0502020204030204" pitchFamily="34" charset="0"/>
                <a:ea typeface="Calibri" panose="020F0502020204030204" pitchFamily="34" charset="0"/>
              </a:rPr>
              <a:t>Anmeldezeitraum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A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Montag, 26. Februar – Freitag, 8. März 2024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AT" sz="2400" b="1" dirty="0">
                <a:latin typeface="Calibri" panose="020F0502020204030204" pitchFamily="34" charset="0"/>
                <a:ea typeface="Calibri" panose="020F0502020204030204" pitchFamily="34" charset="0"/>
              </a:rPr>
              <a:t>Mitzubringen:</a:t>
            </a:r>
            <a:br>
              <a:rPr lang="de-AT" sz="2400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AT" sz="2400" b="1" dirty="0">
                <a:latin typeface="Calibri" panose="020F0502020204030204" pitchFamily="34" charset="0"/>
                <a:ea typeface="Calibri" panose="020F0502020204030204" pitchFamily="34" charset="0"/>
              </a:rPr>
              <a:t>- Anmeldedatenblatt</a:t>
            </a:r>
            <a:br>
              <a:rPr lang="de-AT" sz="2400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AT" sz="2400" b="1" dirty="0">
                <a:latin typeface="Calibri" panose="020F0502020204030204" pitchFamily="34" charset="0"/>
                <a:ea typeface="Calibri" panose="020F0502020204030204" pitchFamily="34" charset="0"/>
              </a:rPr>
              <a:t>- Semesterzeugnis der 4. Klasse Volksschule</a:t>
            </a:r>
            <a:br>
              <a:rPr lang="de-AT" sz="2400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AT" sz="2400" b="1" dirty="0">
                <a:latin typeface="Calibri" panose="020F0502020204030204" pitchFamily="34" charset="0"/>
                <a:ea typeface="Calibri" panose="020F0502020204030204" pitchFamily="34" charset="0"/>
              </a:rPr>
              <a:t>- Meldezettel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e-AT" sz="24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br>
              <a:rPr lang="de-AT" sz="24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de-AT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539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791366-7D9B-126F-9829-0336F7C8B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0099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de-AT" b="1" dirty="0"/>
              <a:t>Zeit für Fragen</a:t>
            </a:r>
            <a:endParaRPr lang="de-AT" sz="27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A20F9C-CEE6-21AE-2D2E-8D5453A2B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6116"/>
            <a:ext cx="10458450" cy="489176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e-AT" sz="24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e-AT" sz="24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e-AT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074" name="Picture 2" descr="Führen heißt, Fragen stellen statt Antworten geben - Dr. Marcus Raitner">
            <a:extLst>
              <a:ext uri="{FF2B5EF4-FFF2-40B4-BE49-F238E27FC236}">
                <a16:creationId xmlns:a16="http://schemas.microsoft.com/office/drawing/2014/main" id="{BFA51FBD-9E48-90E4-DEB3-B42F201AA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109" y="2609851"/>
            <a:ext cx="4903782" cy="296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143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791366-7D9B-126F-9829-0336F7C8B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00990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de-AT" b="1" dirty="0"/>
              <a:t>Danke für die Aufmerksamkeit!</a:t>
            </a:r>
            <a:endParaRPr lang="de-AT" sz="27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A20F9C-CEE6-21AE-2D2E-8D5453A2B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6116"/>
            <a:ext cx="10458450" cy="489176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e-AT" sz="24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de-AT" sz="2400" b="1" dirty="0">
                <a:latin typeface="Calibri" panose="020F0502020204030204" pitchFamily="34" charset="0"/>
                <a:ea typeface="Calibri" panose="020F0502020204030204" pitchFamily="34" charset="0"/>
              </a:rPr>
              <a:t>Das Team der Mittelschule 14 freut sich auf Ihre Kinder!</a:t>
            </a:r>
            <a:endParaRPr lang="de-AT" sz="24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8A17AAD-B376-3786-6F07-BFF03E1C4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7" y="2879391"/>
            <a:ext cx="6486525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415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CC2D24-CEE8-2227-BA87-1D801C62460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de-AT" b="1" dirty="0"/>
              <a:t>Strukturelle Rahmenbedingungen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DCFB3E-DFB9-27D0-A020-073DE88CC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AT" dirty="0"/>
              <a:t>11 Klassen davon 5 Integrationsklassen mit ausgebildeten </a:t>
            </a:r>
            <a:r>
              <a:rPr lang="de-AT" dirty="0" err="1"/>
              <a:t>Sonderpädagog:innen</a:t>
            </a:r>
            <a:endParaRPr lang="de-AT" dirty="0"/>
          </a:p>
          <a:p>
            <a:r>
              <a:rPr lang="de-AT" dirty="0"/>
              <a:t>269 Schüler:innen</a:t>
            </a:r>
          </a:p>
          <a:p>
            <a:r>
              <a:rPr lang="de-AT" dirty="0"/>
              <a:t>32 Lehrer:innen</a:t>
            </a:r>
          </a:p>
          <a:p>
            <a:r>
              <a:rPr lang="de-AT" dirty="0"/>
              <a:t>Computerraum</a:t>
            </a:r>
          </a:p>
          <a:p>
            <a:r>
              <a:rPr lang="de-AT" dirty="0"/>
              <a:t>Schulküche</a:t>
            </a:r>
          </a:p>
          <a:p>
            <a:r>
              <a:rPr lang="de-AT" dirty="0"/>
              <a:t>Werkraum</a:t>
            </a:r>
          </a:p>
          <a:p>
            <a:r>
              <a:rPr lang="de-AT" dirty="0"/>
              <a:t>Nachmittagsbetreuung mit Ausspeisung</a:t>
            </a:r>
          </a:p>
          <a:p>
            <a:r>
              <a:rPr lang="de-AT" dirty="0"/>
              <a:t>Zwei Turnsäle</a:t>
            </a:r>
          </a:p>
          <a:p>
            <a:r>
              <a:rPr lang="de-AT" dirty="0"/>
              <a:t>Großer Schulgarten</a:t>
            </a:r>
          </a:p>
          <a:p>
            <a:r>
              <a:rPr lang="de-AT" dirty="0"/>
              <a:t>In Planung: </a:t>
            </a:r>
            <a:r>
              <a:rPr lang="de-AT" dirty="0" err="1"/>
              <a:t>Funcourt</a:t>
            </a:r>
            <a:endParaRPr lang="de-AT" dirty="0"/>
          </a:p>
          <a:p>
            <a:pPr marL="0" indent="0">
              <a:buNone/>
            </a:pPr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D5D3A2C-B078-D206-125F-35C857718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949" y="2933496"/>
            <a:ext cx="2066382" cy="137484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916CD01-3B4C-BA3A-35D7-85AF09A31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360" y="2253989"/>
            <a:ext cx="2205126" cy="15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49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CC2D24-CEE8-2227-BA87-1D801C62460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de-AT" b="1" dirty="0"/>
              <a:t>Eckpunkte der schulischen Arbeit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DCFB3E-DFB9-27D0-A020-073DE88CC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66556" cy="4351338"/>
          </a:xfrm>
        </p:spPr>
        <p:txBody>
          <a:bodyPr>
            <a:normAutofit/>
          </a:bodyPr>
          <a:lstStyle/>
          <a:p>
            <a:r>
              <a:rPr lang="de-AT" dirty="0"/>
              <a:t>Doppelbesetzung in D, M, E in allen Jahrgängen</a:t>
            </a:r>
          </a:p>
          <a:p>
            <a:r>
              <a:rPr lang="de-AT" dirty="0"/>
              <a:t>UNTIS – APP: Schulorganisation und Kommunikationsmittel mit den Eltern: Stundenpläne, Supplierungen, Hausübungen, Informationsaustausch</a:t>
            </a:r>
          </a:p>
          <a:p>
            <a:r>
              <a:rPr lang="de-AT" dirty="0"/>
              <a:t>Regelmäßiger Kontakt zu Eltern und Erziehungsberechtigten</a:t>
            </a:r>
          </a:p>
          <a:p>
            <a:r>
              <a:rPr lang="de-AT" dirty="0"/>
              <a:t>Lösungswege bei etwaigen Problemen gemeinsam begehen</a:t>
            </a:r>
          </a:p>
          <a:p>
            <a:r>
              <a:rPr lang="de-AT" dirty="0"/>
              <a:t>Ein Angebot zur Erweiterung und Vertiefung der Schüler:innen – Interessen (Module)</a:t>
            </a:r>
          </a:p>
        </p:txBody>
      </p:sp>
      <p:pic>
        <p:nvPicPr>
          <p:cNvPr id="1026" name="Picture 2" descr="WebUntis - GMS Waghäusel">
            <a:extLst>
              <a:ext uri="{FF2B5EF4-FFF2-40B4-BE49-F238E27FC236}">
                <a16:creationId xmlns:a16="http://schemas.microsoft.com/office/drawing/2014/main" id="{AD7BEDD4-20E1-749D-A60A-A766F31CC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643563"/>
            <a:ext cx="428625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 gelingt eine gute Kooperation mit Eltern - Die Rolle der Schulleitung">
            <a:extLst>
              <a:ext uri="{FF2B5EF4-FFF2-40B4-BE49-F238E27FC236}">
                <a16:creationId xmlns:a16="http://schemas.microsoft.com/office/drawing/2014/main" id="{77B1864B-55B3-A83B-39B4-3D28CDFF7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256" y="5200766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971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CC2D24-CEE8-2227-BA87-1D801C62460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de-AT" b="1" dirty="0"/>
              <a:t>Digitale Schule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DCFB3E-DFB9-27D0-A020-073DE88CC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66556" cy="49510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de-AT" dirty="0"/>
          </a:p>
          <a:p>
            <a:pPr marL="0" indent="0" algn="ctr">
              <a:buNone/>
            </a:pPr>
            <a:r>
              <a:rPr lang="de-AT" b="1" dirty="0"/>
              <a:t>Die Mittelschule 14 arbeitet mit einem Chromebook und</a:t>
            </a:r>
          </a:p>
          <a:p>
            <a:pPr marL="0" indent="0" algn="ctr">
              <a:buNone/>
            </a:pPr>
            <a:r>
              <a:rPr lang="de-AT" b="1" dirty="0"/>
              <a:t>Google Enterprise </a:t>
            </a:r>
            <a:r>
              <a:rPr lang="de-AT" b="1" dirty="0" err="1"/>
              <a:t>for</a:t>
            </a:r>
            <a:r>
              <a:rPr lang="de-AT" b="1" dirty="0"/>
              <a:t> Education.</a:t>
            </a:r>
          </a:p>
          <a:p>
            <a:pPr marL="0" indent="0" algn="ctr">
              <a:buNone/>
            </a:pPr>
            <a:endParaRPr lang="de-AT" dirty="0"/>
          </a:p>
          <a:p>
            <a:pPr marL="0" indent="0" algn="ctr">
              <a:buNone/>
            </a:pPr>
            <a:endParaRPr lang="de-AT" dirty="0"/>
          </a:p>
          <a:p>
            <a:pPr marL="0" indent="0" algn="ctr">
              <a:buNone/>
            </a:pPr>
            <a:endParaRPr lang="de-AT" dirty="0"/>
          </a:p>
          <a:p>
            <a:pPr marL="0" indent="0" algn="ctr">
              <a:buNone/>
            </a:pPr>
            <a:endParaRPr lang="de-AT" dirty="0"/>
          </a:p>
          <a:p>
            <a:pPr marL="0" indent="0" algn="ctr">
              <a:buNone/>
            </a:pPr>
            <a:endParaRPr lang="de-AT" dirty="0"/>
          </a:p>
          <a:p>
            <a:pPr marL="0" indent="0" algn="ctr">
              <a:buNone/>
            </a:pPr>
            <a:endParaRPr lang="de-AT" dirty="0"/>
          </a:p>
          <a:p>
            <a:pPr marL="0" indent="0" algn="ctr">
              <a:buNone/>
            </a:pPr>
            <a:endParaRPr lang="de-AT" dirty="0"/>
          </a:p>
          <a:p>
            <a:pPr marL="0" indent="0" algn="ctr">
              <a:buNone/>
            </a:pPr>
            <a:r>
              <a:rPr lang="de-AT" dirty="0"/>
              <a:t>Der Selbstbehalt liegt bei ca. 105 €</a:t>
            </a:r>
          </a:p>
        </p:txBody>
      </p:sp>
      <p:pic>
        <p:nvPicPr>
          <p:cNvPr id="4" name="Picture 2" descr="Geräteinitiative &quot;Digitales Lernen&quot;: Sir Karl Popper Schule in Wien erhält  erste Plakette als &quot;Digitale Schule&quot; - Bundeskanzleramt Österreich">
            <a:extLst>
              <a:ext uri="{FF2B5EF4-FFF2-40B4-BE49-F238E27FC236}">
                <a16:creationId xmlns:a16="http://schemas.microsoft.com/office/drawing/2014/main" id="{C326F168-8A54-A7DF-B321-EDC4A1E43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044" y="1"/>
            <a:ext cx="2282615" cy="231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cer Chromebook Spin 512 | betzold.at">
            <a:extLst>
              <a:ext uri="{FF2B5EF4-FFF2-40B4-BE49-F238E27FC236}">
                <a16:creationId xmlns:a16="http://schemas.microsoft.com/office/drawing/2014/main" id="{D813F8A0-6E03-F310-A47A-13BAF4C3A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88177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rnshill Academy - Google Classroom">
            <a:extLst>
              <a:ext uri="{FF2B5EF4-FFF2-40B4-BE49-F238E27FC236}">
                <a16:creationId xmlns:a16="http://schemas.microsoft.com/office/drawing/2014/main" id="{6F35D686-835D-777F-3B35-2C7F3E9B6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507215"/>
            <a:ext cx="259080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123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791366-7D9B-126F-9829-0336F7C8B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0099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de-AT" b="1" dirty="0"/>
              <a:t>Angebote für Schüler:innen</a:t>
            </a:r>
            <a:br>
              <a:rPr lang="de-AT" b="1" dirty="0"/>
            </a:br>
            <a:r>
              <a:rPr lang="de-AT" sz="2700" b="1" dirty="0"/>
              <a:t>Hausübung - Förderung – Berufsfindung - Sorgen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A20F9C-CEE6-21AE-2D2E-8D5453A2B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6115"/>
            <a:ext cx="10515600" cy="489176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</a:rPr>
              <a:t>Lernstunde im Zuge der Nachmittagsbetreuung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</a:rPr>
              <a:t>Förderunterricht und individuelle Förderung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</a:rPr>
              <a:t>Deutschförderkurs für Schüler:innen im „außerordentlichen Status“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</a:rPr>
              <a:t>4 bis 5 Integrationsklassen mit ausgebildeten </a:t>
            </a:r>
            <a:r>
              <a:rPr lang="de-AT" sz="2400" dirty="0" err="1">
                <a:latin typeface="Calibri" panose="020F0502020204030204" pitchFamily="34" charset="0"/>
                <a:ea typeface="Calibri" panose="020F0502020204030204" pitchFamily="34" charset="0"/>
              </a:rPr>
              <a:t>Sonderpädagog:innen</a:t>
            </a:r>
            <a:endParaRPr lang="de-AT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</a:rPr>
              <a:t>Berufsorientierung in der 7. und 8. Schulstufe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</a:rPr>
              <a:t>Weiterführende Schule oder Lehre: Bildungsberatung an der Schule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</a:rPr>
              <a:t>Jugendcoaching vom Verein „Jugend am Werk“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</a:rPr>
              <a:t>Schulsozialarbeit an der Schule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</a:rPr>
              <a:t>Beratungsgespräche bei Sorgen und Probleme bei zuständigen Lehrkräften</a:t>
            </a:r>
            <a:br>
              <a:rPr lang="de-AT" sz="24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de-AT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DAC940F-BD33-EB06-6A07-DE2F01056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467" y="3377109"/>
            <a:ext cx="3044369" cy="186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80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791366-7D9B-126F-9829-0336F7C8B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0099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de-AT" b="1" dirty="0"/>
              <a:t>Angebote für Schüler:innen</a:t>
            </a:r>
            <a:br>
              <a:rPr lang="de-AT" b="1" dirty="0"/>
            </a:br>
            <a:r>
              <a:rPr lang="de-AT" sz="2700" b="1" dirty="0"/>
              <a:t>Nachmittagsbetreuung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A20F9C-CEE6-21AE-2D2E-8D5453A2B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6115"/>
            <a:ext cx="10515600" cy="489176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e-AT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</a:rPr>
              <a:t>Montag – Donnerstag bis 16.00 Uhr, Freitag bis 14.15 Uhr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</a:rPr>
              <a:t>Ausspeisung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</a:rPr>
              <a:t>Freiwilliger Besuch – mindestens zwei Tage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</a:rPr>
              <a:t>Einkommensgestaffelter Selbstbehalt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Täglich eine Lernstunde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Freizeitangebot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Leitung </a:t>
            </a: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</a:rPr>
              <a:t>und Durchführung der NABE meist durch Lehrer:innen der Schule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AT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098" name="Picture 2" descr=" ">
            <a:extLst>
              <a:ext uri="{FF2B5EF4-FFF2-40B4-BE49-F238E27FC236}">
                <a16:creationId xmlns:a16="http://schemas.microsoft.com/office/drawing/2014/main" id="{E4DAFB74-7F3C-570A-2166-CE5B8A83A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099" y="2796690"/>
            <a:ext cx="4883306" cy="274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 ">
            <a:extLst>
              <a:ext uri="{FF2B5EF4-FFF2-40B4-BE49-F238E27FC236}">
                <a16:creationId xmlns:a16="http://schemas.microsoft.com/office/drawing/2014/main" id="{77F3E0DF-A6FD-FA04-F7DD-E21602F69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2697">
            <a:off x="9396662" y="457930"/>
            <a:ext cx="2284053" cy="171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332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791366-7D9B-126F-9829-0336F7C8B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0099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de-AT" b="1" dirty="0"/>
              <a:t>Angebote für Schüler:innen</a:t>
            </a:r>
            <a:br>
              <a:rPr lang="de-AT" b="1" dirty="0"/>
            </a:br>
            <a:r>
              <a:rPr lang="de-AT" sz="2700" b="1" dirty="0"/>
              <a:t>Wandertage - Exkursionen – Projekttage - Berufsorientierung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A20F9C-CEE6-21AE-2D2E-8D5453A2B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162" y="1766706"/>
            <a:ext cx="10515600" cy="48917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AT" sz="2400" dirty="0"/>
          </a:p>
          <a:p>
            <a:pPr marL="0" indent="0">
              <a:buNone/>
            </a:pPr>
            <a:r>
              <a:rPr lang="de-AT" sz="2400" dirty="0"/>
              <a:t>Regelmäßige Durchführung von Schulveranstaltungen und Projekttagen (mit und ohne Übernachtung).</a:t>
            </a:r>
          </a:p>
          <a:p>
            <a:pPr marL="0" indent="0">
              <a:buNone/>
            </a:pPr>
            <a:endParaRPr lang="de-AT" sz="2400" dirty="0"/>
          </a:p>
          <a:p>
            <a:pPr marL="0" indent="0">
              <a:buNone/>
            </a:pPr>
            <a:endParaRPr lang="de-AT" sz="2400" dirty="0"/>
          </a:p>
          <a:p>
            <a:pPr marL="0" indent="0">
              <a:buNone/>
            </a:pPr>
            <a:endParaRPr lang="de-AT" sz="2400" dirty="0"/>
          </a:p>
          <a:p>
            <a:pPr marL="0" indent="0">
              <a:buNone/>
            </a:pPr>
            <a:endParaRPr lang="de-AT" sz="2400" dirty="0"/>
          </a:p>
          <a:p>
            <a:pPr marL="0" indent="0">
              <a:buNone/>
            </a:pPr>
            <a:r>
              <a:rPr lang="de-AT" sz="2400" dirty="0"/>
              <a:t>Im Zuge der Berufsorientierung werden die Linzer Lehrlingsmesse und Firmen besucht, sowie Angebote vom Berufsorientierungszentrum und AMS wahrgenommen.</a:t>
            </a:r>
          </a:p>
        </p:txBody>
      </p:sp>
      <p:pic>
        <p:nvPicPr>
          <p:cNvPr id="5122" name="Picture 2" descr=" ">
            <a:extLst>
              <a:ext uri="{FF2B5EF4-FFF2-40B4-BE49-F238E27FC236}">
                <a16:creationId xmlns:a16="http://schemas.microsoft.com/office/drawing/2014/main" id="{092ABA64-19C2-A0A3-9EB7-12F6295C9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57" y="3064668"/>
            <a:ext cx="1819276" cy="136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670CCA2-3CEC-12EC-A4FA-AB9E60DA5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268" y="3064668"/>
            <a:ext cx="1068381" cy="140158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3EC79FC-3959-BCB9-CA44-8B5D921FA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9607" y="3064669"/>
            <a:ext cx="2284183" cy="140158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8FBA372-6D7A-462D-419C-EA566060C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5748" y="3064668"/>
            <a:ext cx="1068380" cy="142642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8315FAE-6696-6046-32D2-D03ED6A724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6086" y="3064668"/>
            <a:ext cx="1646606" cy="142642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2108967-3AF0-5DDB-5AC2-80F8CA2A90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4650" y="3054593"/>
            <a:ext cx="1493312" cy="140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71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5DF80EE-6DF7-D5A0-350B-EB14B8F2B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0484">
            <a:off x="9828852" y="3773858"/>
            <a:ext cx="1921041" cy="25613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791366-7D9B-126F-9829-0336F7C8B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0099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de-AT" b="1" dirty="0"/>
              <a:t>Angebote für Schüler:innen</a:t>
            </a:r>
            <a:br>
              <a:rPr lang="de-AT" b="1" dirty="0"/>
            </a:br>
            <a:r>
              <a:rPr lang="de-AT" sz="2700" b="1" dirty="0"/>
              <a:t>Module zur freien Wahl zur Vertiefung von Interessen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A20F9C-CEE6-21AE-2D2E-8D5453A2B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6115"/>
            <a:ext cx="10515600" cy="4891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Sport und Ernährung</a:t>
            </a:r>
          </a:p>
          <a:p>
            <a:pPr marL="0" indent="0">
              <a:buNone/>
            </a:pPr>
            <a:r>
              <a:rPr lang="de-AT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Ziel:</a:t>
            </a:r>
            <a: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Wie lebe ich fit und gesund im Alltag</a:t>
            </a:r>
            <a:b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A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Themenblöcke:</a:t>
            </a:r>
            <a:br>
              <a:rPr lang="de-A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AT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Entspannung:</a:t>
            </a:r>
            <a: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Entstehung von Stress, Übungen gegen Stress </a:t>
            </a:r>
            <a:b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AT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Ernährung:</a:t>
            </a:r>
            <a:r>
              <a:rPr lang="de-A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gemeinsam Einkaufen und Kochen, vegetarische Ernährung, was machte ungesunde Ernährung mit unserem Körper</a:t>
            </a:r>
            <a:b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AT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Sport:</a:t>
            </a:r>
            <a: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Tagebuch führen, Wie viel soll ich mich am Tag bewegen, sinnvolle Freizeitgestaltung, eigene Grenzen herausfinden, Morgensport</a:t>
            </a:r>
            <a:b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AT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Exkursion:</a:t>
            </a:r>
            <a:r>
              <a:rPr lang="de-A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Fitnessstudio, Klettern, Radtour, Schwimmen</a:t>
            </a:r>
            <a:endParaRPr lang="de-AT" sz="24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0E1619B-D0D2-70E4-1909-CA72EB46E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7"/>
          <a:stretch/>
        </p:blipFill>
        <p:spPr>
          <a:xfrm>
            <a:off x="838200" y="4776807"/>
            <a:ext cx="1501629" cy="18238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6A50F90-8073-7AA8-FFFB-611D1382F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6740">
            <a:off x="8716161" y="576043"/>
            <a:ext cx="2943627" cy="220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A1D70ED-106D-9271-EE88-05E870CD1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282" y="4776807"/>
            <a:ext cx="2429436" cy="182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309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791366-7D9B-126F-9829-0336F7C8B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0099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de-AT" b="1" dirty="0"/>
              <a:t>Angebote für Schüler:innen</a:t>
            </a:r>
            <a:br>
              <a:rPr lang="de-AT" b="1" dirty="0"/>
            </a:br>
            <a:r>
              <a:rPr lang="de-AT" sz="2700" b="1" dirty="0"/>
              <a:t>Module zur freien Wahl zur Vertiefung von Interessen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A20F9C-CEE6-21AE-2D2E-8D5453A2B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6115"/>
            <a:ext cx="10515600" cy="4891760"/>
          </a:xfrm>
        </p:spPr>
        <p:txBody>
          <a:bodyPr/>
          <a:lstStyle/>
          <a:p>
            <a:pPr marL="0" indent="0">
              <a:buNone/>
            </a:pPr>
            <a:endParaRPr lang="de-A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e-AT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Ballsport</a:t>
            </a:r>
            <a:endParaRPr lang="de-AT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e-A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Inhalte und Ziele</a:t>
            </a:r>
            <a:br>
              <a:rPr lang="de-A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Kennenlernen und Erlernen verschiedenster Ballsportarten</a:t>
            </a:r>
            <a:b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gezieltes Balltraining</a:t>
            </a:r>
            <a:b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Koordinative Übungen</a:t>
            </a:r>
            <a:b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Besuch von Wettbewerben</a:t>
            </a:r>
            <a:endParaRPr lang="de-A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67749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644</Words>
  <Application>Microsoft Office PowerPoint</Application>
  <PresentationFormat>Breitbild</PresentationFormat>
  <Paragraphs>85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</vt:lpstr>
      <vt:lpstr>Herzlich willkommen zum Tag der offenen Tür an der</vt:lpstr>
      <vt:lpstr>Strukturelle Rahmenbedingungen</vt:lpstr>
      <vt:lpstr>Eckpunkte der schulischen Arbeit</vt:lpstr>
      <vt:lpstr>Digitale Schule</vt:lpstr>
      <vt:lpstr>Angebote für Schüler:innen Hausübung - Förderung – Berufsfindung - Sorgen</vt:lpstr>
      <vt:lpstr>Angebote für Schüler:innen Nachmittagsbetreuung</vt:lpstr>
      <vt:lpstr>Angebote für Schüler:innen Wandertage - Exkursionen – Projekttage - Berufsorientierung</vt:lpstr>
      <vt:lpstr>Angebote für Schüler:innen Module zur freien Wahl zur Vertiefung von Interessen</vt:lpstr>
      <vt:lpstr>Angebote für Schüler:innen Module zur freien Wahl zur Vertiefung von Interessen</vt:lpstr>
      <vt:lpstr>Angebote für Schüler:innen Module zur freien Wahl zur Vertiefung von Interessen</vt:lpstr>
      <vt:lpstr>Angebote für Schüler:innen Module zur freien Wahl zur Vertiefung von Interessen</vt:lpstr>
      <vt:lpstr>Angebote für Schüler:innen Module zur freien Wahl zur Vertiefung von Interessen</vt:lpstr>
      <vt:lpstr>So finden Sie uns im www</vt:lpstr>
      <vt:lpstr>Anmeldung</vt:lpstr>
      <vt:lpstr>Zeit für Fragen</vt:lpstr>
      <vt:lpstr>Danke für die Aufmerksamkeit!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 zum Tag der offenen Tür an der</dc:title>
  <dc:creator>Robert und Brigitte Adelsmair</dc:creator>
  <cp:lastModifiedBy>Robert und Brigitte Adelsmair</cp:lastModifiedBy>
  <cp:revision>21</cp:revision>
  <dcterms:created xsi:type="dcterms:W3CDTF">2023-12-31T06:14:27Z</dcterms:created>
  <dcterms:modified xsi:type="dcterms:W3CDTF">2024-01-09T15:51:40Z</dcterms:modified>
</cp:coreProperties>
</file>